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34" r:id="rId4"/>
  </p:sldMasterIdLst>
  <p:notesMasterIdLst>
    <p:notesMasterId r:id="rId15"/>
  </p:notesMasterIdLst>
  <p:sldIdLst>
    <p:sldId id="322" r:id="rId5"/>
    <p:sldId id="318" r:id="rId6"/>
    <p:sldId id="331" r:id="rId7"/>
    <p:sldId id="338" r:id="rId8"/>
    <p:sldId id="332" r:id="rId9"/>
    <p:sldId id="333" r:id="rId10"/>
    <p:sldId id="334" r:id="rId11"/>
    <p:sldId id="335" r:id="rId12"/>
    <p:sldId id="336" r:id="rId13"/>
    <p:sldId id="33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mita Shankar" initials="SS" lastIdx="1" clrIdx="0">
    <p:extLst>
      <p:ext uri="{19B8F6BF-5375-455C-9EA6-DF929625EA0E}">
        <p15:presenceInfo xmlns:p15="http://schemas.microsoft.com/office/powerpoint/2012/main" userId="5ca5bd944c988f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7518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38" autoAdjust="0"/>
    <p:restoredTop sz="84970" autoAdjust="0"/>
  </p:normalViewPr>
  <p:slideViewPr>
    <p:cSldViewPr snapToGrid="0">
      <p:cViewPr>
        <p:scale>
          <a:sx n="90" d="100"/>
          <a:sy n="90" d="100"/>
        </p:scale>
        <p:origin x="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175201-D7F0-4F3C-ABAF-92770630C167}" type="datetimeFigureOut">
              <a:rPr lang="en-IN" smtClean="0"/>
              <a:t>17-08-2020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69D8C-627F-4DE7-8556-CD224DEDBE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683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906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969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3136665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33944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505050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472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31941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593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4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9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3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12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3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0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A474-078D-4E9B-9B14-09A87B19DC46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7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D986-8816-4272-A432-0437A28A9828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5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BCD42-B17D-44E4-8C8B-DBFB56CB04D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900113"/>
            <a:ext cx="7323138" cy="1425575"/>
          </a:xfrm>
        </p:spPr>
        <p:txBody>
          <a:bodyPr/>
          <a:lstStyle/>
          <a:p>
            <a:r>
              <a:rPr lang="en-IN" dirty="0"/>
              <a:t>					EXPORT MARKETING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4FDE9-FA84-4147-A359-0DD439FA1AA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571625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726818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8647503" y="2075528"/>
            <a:ext cx="18389337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hank You Episode — and Answering Your Questions">
            <a:extLst>
              <a:ext uri="{FF2B5EF4-FFF2-40B4-BE49-F238E27FC236}">
                <a16:creationId xmlns:a16="http://schemas.microsoft.com/office/drawing/2014/main" id="{DDDF1F88-12EB-497D-8523-4797E3E85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6" y="35507"/>
            <a:ext cx="9319565" cy="6786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943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06566-399B-4C98-926F-9941424D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162" y="1261730"/>
            <a:ext cx="9275673" cy="1249948"/>
          </a:xfrm>
        </p:spPr>
        <p:txBody>
          <a:bodyPr>
            <a:noAutofit/>
          </a:bodyPr>
          <a:lstStyle/>
          <a:p>
            <a:pPr algn="ctr"/>
            <a:r>
              <a:rPr lang="en-IN" sz="4400" b="1" dirty="0">
                <a:latin typeface="Arial Black" panose="020B0A04020102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Tariff and non- Tariff Barriers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42" y="765545"/>
            <a:ext cx="12969677" cy="1637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012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Trade barriers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6C37F9-EBF2-483D-BA7E-52E782FCB72A}"/>
              </a:ext>
            </a:extLst>
          </p:cNvPr>
          <p:cNvSpPr txBox="1"/>
          <p:nvPr/>
        </p:nvSpPr>
        <p:spPr>
          <a:xfrm>
            <a:off x="950976" y="2318918"/>
            <a:ext cx="792967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020"/>
              </a:spcBef>
              <a:spcAft>
                <a:spcPts val="1020"/>
              </a:spcAft>
            </a:pPr>
            <a:r>
              <a:rPr lang="en-IN" sz="3200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</a:rPr>
              <a:t>Trade barriers are restrictions imposed on movement of goods between countries. Trade barriers are imposed not only on imports but also on exports. </a:t>
            </a:r>
            <a:endParaRPr lang="en-IN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996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</a:t>
            </a: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Tariff Barriers </a:t>
            </a:r>
            <a:endParaRPr lang="en-IN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473" y="1930400"/>
            <a:ext cx="8596668" cy="33433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Tariff Barrier is a custom duty or tax imposed on Products and services  that move across border.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	</a:t>
            </a:r>
          </a:p>
        </p:txBody>
      </p:sp>
      <p:pic>
        <p:nvPicPr>
          <p:cNvPr id="1026" name="Picture 2" descr="Pros and cons of tariffs - Pros an Cons">
            <a:extLst>
              <a:ext uri="{FF2B5EF4-FFF2-40B4-BE49-F238E27FC236}">
                <a16:creationId xmlns:a16="http://schemas.microsoft.com/office/drawing/2014/main" id="{AD573294-84B1-4E74-8DAE-8E9429455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140" y="343814"/>
            <a:ext cx="2545689" cy="2728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71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Tariff Barriers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 valorem Duty</a:t>
            </a:r>
          </a:p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2. 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 Duty:</a:t>
            </a: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Combined or 	Compound Duty</a:t>
            </a:r>
          </a:p>
          <a:p>
            <a:pPr marL="0" indent="0">
              <a:buNone/>
            </a:pP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4. Sliding Scale Duty </a:t>
            </a:r>
            <a:r>
              <a:rPr lang="en-IN" sz="44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I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5 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Countervailing Duty: </a:t>
            </a:r>
            <a:r>
              <a:rPr lang="en-IN" sz="44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76618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				Tariff Barriers </a:t>
            </a:r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Revenue Tariff</a:t>
            </a:r>
          </a:p>
          <a:p>
            <a:pPr marL="0" indent="0">
              <a:buNone/>
            </a:pPr>
            <a:r>
              <a:rPr lang="en-I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7. </a:t>
            </a:r>
            <a:r>
              <a:rPr lang="en-IN" sz="4000" b="1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Anti-dumping Duty</a:t>
            </a:r>
            <a:r>
              <a:rPr lang="en-I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en-IN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8. </a:t>
            </a:r>
            <a:r>
              <a:rPr lang="en-IN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Protective Tariff</a:t>
            </a:r>
            <a:r>
              <a:rPr lang="en-IN" sz="4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4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lang="en-IN" sz="30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112874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7" y="623776"/>
            <a:ext cx="11677699" cy="1320800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r>
              <a:rPr lang="en-IN" sz="4800" b="1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NON-TARIFF BARRIERS</a:t>
            </a:r>
            <a:br>
              <a:rPr lang="en-IN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9"/>
            <a:ext cx="8596668" cy="388077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IN" sz="44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lang="en-IN" sz="4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non tariff barrier is any barrier other than a tariff, that raises an obstacle to free flow of goods in overseas markets. Non-tariff barriers, do not affect the price of the imported goods, but only the quantity of imports. </a:t>
            </a:r>
            <a:endParaRPr lang="en-IN" sz="44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ndia Plans Non-Tariff Barriers on 350 Chinese Imports: Report">
            <a:extLst>
              <a:ext uri="{FF2B5EF4-FFF2-40B4-BE49-F238E27FC236}">
                <a16:creationId xmlns:a16="http://schemas.microsoft.com/office/drawing/2014/main" id="{4C1B6C89-9617-4F4F-9823-994186E88F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8819" y="0"/>
            <a:ext cx="3249624" cy="2010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71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r>
              <a:rPr lang="en-IN" sz="4800" b="1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NON-TARIFF BARRIERS</a:t>
            </a:r>
            <a:br>
              <a:rPr lang="en-IN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IN" sz="17600" dirty="0">
                <a:effectLst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1.Q</a:t>
            </a:r>
            <a:r>
              <a:rPr lang="en-IN" sz="17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uota System   </a:t>
            </a:r>
          </a:p>
          <a:p>
            <a:pPr marL="0" indent="0" algn="just">
              <a:buNone/>
            </a:pPr>
            <a:endParaRPr lang="en-IN" sz="12800" b="1" dirty="0">
              <a:solidFill>
                <a:srgbClr val="000000"/>
              </a:solidFill>
              <a:latin typeface="open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Tariff/Customs Quota   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b) </a:t>
            </a: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Unilateral Quota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c)</a:t>
            </a: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Bilateral Quota   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d) </a:t>
            </a: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Multilateral Quota</a:t>
            </a: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052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FCEA3AA-2F0F-4487-8F2F-AE6AA65F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637"/>
          </a:xfrm>
        </p:spPr>
        <p:txBody>
          <a:bodyPr>
            <a:normAutofit fontScale="90000"/>
          </a:bodyPr>
          <a:lstStyle/>
          <a:p>
            <a:r>
              <a:rPr lang="en-IN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		</a:t>
            </a:r>
            <a:r>
              <a:rPr lang="en-IN" sz="4800" b="1" dirty="0">
                <a:solidFill>
                  <a:srgbClr val="000000"/>
                </a:solidFill>
                <a:effectLst/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NON-TARIFF BARRIERS</a:t>
            </a:r>
            <a:br>
              <a:rPr lang="en-IN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BE6ED-EE7E-424B-9201-E24D1D49F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166" y="2075528"/>
            <a:ext cx="8596668" cy="493487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IN" sz="176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</a:t>
            </a:r>
            <a:r>
              <a:rPr lang="en-IN" sz="14400" dirty="0"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. 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Standards  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Domestic Content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Requirements  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 Labelling</a:t>
            </a: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Packaging Requirements</a:t>
            </a: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.Consular Formalities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State Trading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Preferential Arrangements</a:t>
            </a:r>
          </a:p>
          <a:p>
            <a:pPr marL="0" indent="0" algn="just">
              <a:buNone/>
            </a:pPr>
            <a:r>
              <a:rPr lang="en-IN" sz="1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en-IN" sz="1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Foreign Exchange Regulations</a:t>
            </a:r>
          </a:p>
          <a:p>
            <a:pPr marL="0" indent="0" algn="just">
              <a:buNone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 algn="just">
              <a:buAutoNum type="arabicPeriod" startAt="4"/>
            </a:pPr>
            <a:endParaRPr lang="en-IN" sz="144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N" sz="1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 </a:t>
            </a:r>
          </a:p>
          <a:p>
            <a:pPr marL="0" indent="0" algn="just">
              <a:buNone/>
            </a:pPr>
            <a:r>
              <a:rPr lang="en-IN" sz="1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 algn="just">
              <a:buNone/>
            </a:pPr>
            <a:endParaRPr lang="en-IN" sz="1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N" sz="12800" dirty="0">
              <a:effectLst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588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F3CD65D-61A5-43C9-A837-6EC73C7DA8A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6377351-63A1-4C2E-8C9A-66CDD70F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1F006B4-A9E1-4F39-85C8-FB836F9193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</TotalTime>
  <Words>339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open sans</vt:lpstr>
      <vt:lpstr>Times New Roman</vt:lpstr>
      <vt:lpstr>Trebuchet MS</vt:lpstr>
      <vt:lpstr>Wingdings 3</vt:lpstr>
      <vt:lpstr>Facet</vt:lpstr>
      <vt:lpstr>     EXPORT MARKETING </vt:lpstr>
      <vt:lpstr>Tariff and non- Tariff Barriers </vt:lpstr>
      <vt:lpstr>       Trade barriers</vt:lpstr>
      <vt:lpstr>       Tariff Barriers </vt:lpstr>
      <vt:lpstr>       Tariff Barriers </vt:lpstr>
      <vt:lpstr>       Tariff Barriers </vt:lpstr>
      <vt:lpstr>   NON-TARIFF BARRIERS </vt:lpstr>
      <vt:lpstr>   NON-TARIFF BARRIERS </vt:lpstr>
      <vt:lpstr>   NON-TARIFF BARRIERS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EXPORT MARKETING</dc:title>
  <dc:creator>Sumita Shankar</dc:creator>
  <cp:lastModifiedBy>Sumita Shankar</cp:lastModifiedBy>
  <cp:revision>44</cp:revision>
  <dcterms:created xsi:type="dcterms:W3CDTF">2020-07-21T06:59:49Z</dcterms:created>
  <dcterms:modified xsi:type="dcterms:W3CDTF">2020-08-17T05:56:36Z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